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03" r:id="rId4"/>
    <p:sldId id="304" r:id="rId5"/>
    <p:sldId id="305" r:id="rId6"/>
    <p:sldId id="306" r:id="rId7"/>
    <p:sldId id="307" r:id="rId8"/>
    <p:sldId id="309" r:id="rId9"/>
    <p:sldId id="318" r:id="rId10"/>
    <p:sldId id="311" r:id="rId11"/>
    <p:sldId id="310" r:id="rId12"/>
    <p:sldId id="312" r:id="rId13"/>
    <p:sldId id="313" r:id="rId14"/>
    <p:sldId id="308" r:id="rId15"/>
    <p:sldId id="314" r:id="rId16"/>
    <p:sldId id="316" r:id="rId17"/>
    <p:sldId id="302" r:id="rId18"/>
    <p:sldId id="31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dadfar" initials="o" lastIdx="1" clrIdx="0">
    <p:extLst>
      <p:ext uri="{19B8F6BF-5375-455C-9EA6-DF929625EA0E}">
        <p15:presenceInfo xmlns:p15="http://schemas.microsoft.com/office/powerpoint/2012/main" userId="odadfa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4472C4"/>
    <a:srgbClr val="DFB3B3"/>
    <a:srgbClr val="D8A4A4"/>
    <a:srgbClr val="E0B6B6"/>
    <a:srgbClr val="CA8484"/>
    <a:srgbClr val="B5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2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EC70-3347-4B5E-9091-FCA87E6E79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8A8270-D4C8-4C3D-A3DD-8FF2E809C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28E52-D515-44B6-A2AE-5944CA78E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2383B-442B-4AE3-8D69-1273DB32D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CC764-BC37-43DB-B154-1947080EE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93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2F223-EE5F-4283-9F1B-677E54BC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738207-DFBF-43B9-ACA4-E1FEB0F17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50419-97BC-48A8-AEC5-42B6FC111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8DEDA-4815-446A-B215-0C8C7B468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31F94-3428-4282-BA67-801854DB4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03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0833BC-4B86-4BDB-9C42-8A7130EF81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93ABA-9251-4F08-B111-9B7763D39F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38DDA-AB51-4213-814C-7D297CF7E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0CEAD-2FCA-447F-A7F3-802DA5BD1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19EDD-060A-44FA-9246-F550C922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34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A477-7627-42FC-B05F-DC76203D7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4FA4C-A951-4715-B035-1B0A05AD9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33978-526A-4690-8358-AE6C76C4F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7FFA-4CC9-40BA-86CB-5BAD7D41D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BAC71-539F-4B0E-B5B9-1BFE27D9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83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D29F5-0AD6-457E-966E-5917357D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48EE3-B34E-47A6-8488-76B6662AA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E4799-BF29-41A0-B712-88EC09804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D8576-F4DD-4D9F-AD20-A72AFC5D3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5DD41-7353-4466-8477-E993FB884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31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1EAC-5CFD-4C28-89F6-AC8595CAF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6B49-BC5C-432E-9104-DB1C31159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EC610-0FE8-443C-80B7-3D5BF4945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05778-0300-4450-A0CC-510971C0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D0586-4368-4ABE-8AF5-D832468BB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85010-E29C-4944-96A1-CCCDBA2A2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74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D2FDE-D6DC-404E-9649-280B77E2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FD5A4-9FC0-46D5-992D-27D928A64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D5B702-D841-4C48-941E-3A77409151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9421F-4109-443F-B123-F0600576EC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F5331A-63D7-47D3-9ABA-333F4C812E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2AD45E-88B0-42BD-9B8A-758DBF03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4B8D6E-E318-4E1C-B7F2-58F7D113A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E74B66-8744-4F0E-AD24-188C11774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048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423BB-F3AF-4967-A700-77D2BE161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3B13A-0147-4295-9D85-C844FC41F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3C8D0F-758C-415F-B3F6-C2B786FA9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5F88D7-3106-4F31-B74F-B8F9C4CE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8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AE6DEA-7CB1-47D4-AC0C-CA08B1388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B581E-1619-4C87-8913-A4D111E49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36E53-6997-489A-9F88-917E7EB2B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55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BF530-66C7-4336-949B-1ADCF991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3D1CA-49C1-4292-B3AC-AC4D85458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FCED2D-74D5-4FD7-8AA7-DF787978D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880D3-9489-4596-90E2-C436C174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21D6-4883-4035-9470-E4A17F7CA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020DD-1475-4218-9EC8-A8C6FC4CF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0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BD243-2835-4FC7-B624-BA1E86D3C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BD2CC8-1BB2-46E9-968C-AFB3760C3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14E351-238D-4190-B9EB-AF35AF3E7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532971-3E11-4891-BD1F-370A6A0CA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A43D5-DE3A-4D2F-9351-61B071F67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B5C52-B264-4DF3-B943-9DECE2065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069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C3421C-2AC9-4C32-BCF9-FDA273139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91C921-B95C-423B-95F4-01E08E597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F646A-38BE-42E8-ADFF-9772BD9DAB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857CC-207A-4D73-9A20-C856A5068D10}" type="datetimeFigureOut">
              <a:rPr lang="en-US" smtClean="0"/>
              <a:t>1/6/19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4A4F4-64CC-4CC7-82A1-AE409EE2D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2F932-850B-4B5E-8076-49B38C131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0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58D3-5B89-44CD-BFB9-2743BAB90C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9033" y="1286486"/>
            <a:ext cx="9917723" cy="2387600"/>
          </a:xfrm>
        </p:spPr>
        <p:txBody>
          <a:bodyPr/>
          <a:lstStyle/>
          <a:p>
            <a:r>
              <a:rPr lang="en-US" dirty="0"/>
              <a:t>Special Topics: Parallax Scrolling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</p:spTree>
    <p:extLst>
      <p:ext uri="{BB962C8B-B14F-4D97-AF65-F5344CB8AC3E}">
        <p14:creationId xmlns:p14="http://schemas.microsoft.com/office/powerpoint/2010/main" val="1815879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Single 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1C75B0-A9C3-FC40-B328-4BF5B9C314AD}"/>
              </a:ext>
            </a:extLst>
          </p:cNvPr>
          <p:cNvSpPr txBox="1"/>
          <p:nvPr/>
        </p:nvSpPr>
        <p:spPr>
          <a:xfrm>
            <a:off x="286222" y="1293093"/>
            <a:ext cx="2524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these two the same?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E4DC0A-1064-AC4E-9095-22A60FE700D0}"/>
              </a:ext>
            </a:extLst>
          </p:cNvPr>
          <p:cNvSpPr/>
          <p:nvPr/>
        </p:nvSpPr>
        <p:spPr>
          <a:xfrm>
            <a:off x="343573" y="1662425"/>
            <a:ext cx="11356057" cy="7085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style='background-image: </a:t>
            </a:r>
            <a:r>
              <a:rPr lang="en-US" dirty="0" err="1">
                <a:solidFill>
                  <a:srgbClr val="00B050"/>
                </a:solidFill>
              </a:rPr>
              <a:t>url</a:t>
            </a:r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dirty="0" err="1">
                <a:solidFill>
                  <a:srgbClr val="00B050"/>
                </a:solidFill>
              </a:rPr>
              <a:t>pittsburgh.png</a:t>
            </a:r>
            <a:r>
              <a:rPr lang="en-US" dirty="0">
                <a:solidFill>
                  <a:srgbClr val="00B050"/>
                </a:solidFill>
              </a:rPr>
              <a:t>); width: 100%; height: 500px;'</a:t>
            </a:r>
            <a:r>
              <a:rPr lang="en-US" dirty="0">
                <a:solidFill>
                  <a:schemeClr val="tx1"/>
                </a:solidFill>
              </a:rPr>
              <a:t>&gt;&lt;/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D97D4E-F8E6-2345-9ED9-5B76EB488D9B}"/>
              </a:ext>
            </a:extLst>
          </p:cNvPr>
          <p:cNvSpPr/>
          <p:nvPr/>
        </p:nvSpPr>
        <p:spPr>
          <a:xfrm>
            <a:off x="343573" y="2489392"/>
            <a:ext cx="11356057" cy="7085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 err="1">
                <a:solidFill>
                  <a:srgbClr val="FF0000"/>
                </a:solidFill>
              </a:rPr>
              <a:t>img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src</a:t>
            </a:r>
            <a:r>
              <a:rPr lang="en-US" dirty="0">
                <a:solidFill>
                  <a:schemeClr val="accent2"/>
                </a:solidFill>
              </a:rPr>
              <a:t>=‘</a:t>
            </a:r>
            <a:r>
              <a:rPr lang="en-US" dirty="0" err="1">
                <a:solidFill>
                  <a:schemeClr val="accent2"/>
                </a:solidFill>
              </a:rPr>
              <a:t>pittsburgh.png</a:t>
            </a:r>
            <a:r>
              <a:rPr lang="en-US" dirty="0">
                <a:solidFill>
                  <a:schemeClr val="accent2"/>
                </a:solidFill>
              </a:rPr>
              <a:t>’ </a:t>
            </a:r>
            <a:r>
              <a:rPr lang="en-US" dirty="0">
                <a:solidFill>
                  <a:srgbClr val="00B050"/>
                </a:solidFill>
              </a:rPr>
              <a:t>style=‘width: 100%; height: 500px;'</a:t>
            </a:r>
            <a:r>
              <a:rPr lang="en-US" dirty="0">
                <a:solidFill>
                  <a:schemeClr val="tx1"/>
                </a:solidFill>
              </a:rPr>
              <a:t>&gt;&lt;/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8848D5-D211-064C-9E32-3020C03B55B3}"/>
              </a:ext>
            </a:extLst>
          </p:cNvPr>
          <p:cNvSpPr txBox="1"/>
          <p:nvPr/>
        </p:nvSpPr>
        <p:spPr>
          <a:xfrm>
            <a:off x="286222" y="3694963"/>
            <a:ext cx="1080045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</a:t>
            </a:r>
          </a:p>
          <a:p>
            <a:r>
              <a:rPr lang="en-US" dirty="0"/>
              <a:t>The first is a div with its background set to an image.</a:t>
            </a:r>
          </a:p>
          <a:p>
            <a:r>
              <a:rPr lang="en-US" dirty="0"/>
              <a:t>The second is space specifically allocated for an image.</a:t>
            </a:r>
          </a:p>
          <a:p>
            <a:endParaRPr lang="en-US" dirty="0"/>
          </a:p>
          <a:p>
            <a:r>
              <a:rPr lang="en-US" dirty="0"/>
              <a:t>How are these different? </a:t>
            </a:r>
          </a:p>
          <a:p>
            <a:r>
              <a:rPr lang="en-US" dirty="0"/>
              <a:t>We will soon see that we can fix backgrounds while moving </a:t>
            </a:r>
            <a:r>
              <a:rPr lang="en-US" dirty="0" err="1"/>
              <a:t>divs</a:t>
            </a:r>
            <a:r>
              <a:rPr lang="en-US" dirty="0"/>
              <a:t> around, making the first more useful for parallax.</a:t>
            </a:r>
          </a:p>
        </p:txBody>
      </p:sp>
    </p:spTree>
    <p:extLst>
      <p:ext uri="{BB962C8B-B14F-4D97-AF65-F5344CB8AC3E}">
        <p14:creationId xmlns:p14="http://schemas.microsoft.com/office/powerpoint/2010/main" val="14568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Single 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50A46CF-08D3-F44D-9B4C-EB6435960FC7}"/>
              </a:ext>
            </a:extLst>
          </p:cNvPr>
          <p:cNvSpPr/>
          <p:nvPr/>
        </p:nvSpPr>
        <p:spPr>
          <a:xfrm>
            <a:off x="343574" y="1628761"/>
            <a:ext cx="11356057" cy="2180167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accent2"/>
                </a:solidFill>
              </a:rPr>
              <a:t>.parallax-</a:t>
            </a:r>
            <a:r>
              <a:rPr lang="en-US" dirty="0" err="1">
                <a:solidFill>
                  <a:schemeClr val="accent2"/>
                </a:solidFill>
              </a:rPr>
              <a:t>img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{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	position: relative;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	background-attachment: fixed;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  	background-position: center;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  	background-repeat: no-repeat;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  	background-size: cover; </a:t>
            </a:r>
            <a:r>
              <a:rPr lang="en-US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1C75B0-A9C3-FC40-B328-4BF5B9C314AD}"/>
              </a:ext>
            </a:extLst>
          </p:cNvPr>
          <p:cNvSpPr txBox="1"/>
          <p:nvPr/>
        </p:nvSpPr>
        <p:spPr>
          <a:xfrm>
            <a:off x="286222" y="1257215"/>
            <a:ext cx="550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Creates a fixed background image the size of the canvas.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9D4654-B6CE-1246-AE43-82E79BFBF21B}"/>
              </a:ext>
            </a:extLst>
          </p:cNvPr>
          <p:cNvSpPr txBox="1"/>
          <p:nvPr/>
        </p:nvSpPr>
        <p:spPr>
          <a:xfrm>
            <a:off x="286222" y="3861189"/>
            <a:ext cx="6257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original div hosting the image is relative and can move freely.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E4DC0A-1064-AC4E-9095-22A60FE700D0}"/>
              </a:ext>
            </a:extLst>
          </p:cNvPr>
          <p:cNvSpPr/>
          <p:nvPr/>
        </p:nvSpPr>
        <p:spPr>
          <a:xfrm>
            <a:off x="343573" y="5010322"/>
            <a:ext cx="11356057" cy="7085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class=parallax-</a:t>
            </a:r>
            <a:r>
              <a:rPr lang="en-US" dirty="0" err="1">
                <a:solidFill>
                  <a:schemeClr val="accent2"/>
                </a:solidFill>
              </a:rPr>
              <a:t>img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style='background-image: </a:t>
            </a:r>
            <a:r>
              <a:rPr lang="en-US" dirty="0" err="1">
                <a:solidFill>
                  <a:srgbClr val="00B050"/>
                </a:solidFill>
              </a:rPr>
              <a:t>url</a:t>
            </a:r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dirty="0" err="1">
                <a:solidFill>
                  <a:srgbClr val="00B050"/>
                </a:solidFill>
              </a:rPr>
              <a:t>pittsburgh.png</a:t>
            </a:r>
            <a:r>
              <a:rPr lang="en-US" dirty="0">
                <a:solidFill>
                  <a:srgbClr val="00B050"/>
                </a:solidFill>
              </a:rPr>
              <a:t>); height: 500px;'</a:t>
            </a:r>
            <a:r>
              <a:rPr lang="en-US" dirty="0">
                <a:solidFill>
                  <a:schemeClr val="tx1"/>
                </a:solidFill>
              </a:rPr>
              <a:t>&gt;&lt;/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1EB4C4-22DA-D042-B399-6D00332934F8}"/>
              </a:ext>
            </a:extLst>
          </p:cNvPr>
          <p:cNvSpPr txBox="1"/>
          <p:nvPr/>
        </p:nvSpPr>
        <p:spPr>
          <a:xfrm>
            <a:off x="286222" y="4639977"/>
            <a:ext cx="6955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Adds a div with image </a:t>
            </a:r>
            <a:r>
              <a:rPr lang="en-US" dirty="0" err="1"/>
              <a:t>pittsburgh.png</a:t>
            </a:r>
            <a:r>
              <a:rPr lang="en-US" dirty="0"/>
              <a:t> and shows only 500px of its height.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7B3BC9-D9E6-0249-BB3B-4A250BDE2EBE}"/>
              </a:ext>
            </a:extLst>
          </p:cNvPr>
          <p:cNvSpPr txBox="1"/>
          <p:nvPr/>
        </p:nvSpPr>
        <p:spPr>
          <a:xfrm>
            <a:off x="286223" y="5785173"/>
            <a:ext cx="10862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Think of it as we opened up a 100%x500px transparent window to our background, where the window is relative and is affected by scrolling.</a:t>
            </a:r>
          </a:p>
        </p:txBody>
      </p:sp>
    </p:spTree>
    <p:extLst>
      <p:ext uri="{BB962C8B-B14F-4D97-AF65-F5344CB8AC3E}">
        <p14:creationId xmlns:p14="http://schemas.microsoft.com/office/powerpoint/2010/main" val="326697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Single 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50A46CF-08D3-F44D-9B4C-EB6435960FC7}"/>
              </a:ext>
            </a:extLst>
          </p:cNvPr>
          <p:cNvSpPr/>
          <p:nvPr/>
        </p:nvSpPr>
        <p:spPr>
          <a:xfrm>
            <a:off x="343574" y="1840774"/>
            <a:ext cx="11356057" cy="2810637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rgbClr val="FF0000"/>
                </a:solidFill>
              </a:rPr>
              <a:t>body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rgbClr val="FF0000"/>
                </a:solidFill>
              </a:rPr>
              <a:t>html</a:t>
            </a:r>
            <a:r>
              <a:rPr lang="en-US" dirty="0">
                <a:solidFill>
                  <a:schemeClr val="tx1"/>
                </a:solidFill>
              </a:rPr>
              <a:t> {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	</a:t>
            </a:r>
            <a:r>
              <a:rPr lang="en-US" dirty="0">
                <a:solidFill>
                  <a:schemeClr val="accent1"/>
                </a:solidFill>
              </a:rPr>
              <a:t>height: 100%;</a:t>
            </a:r>
            <a:r>
              <a:rPr lang="en-US" dirty="0">
                <a:solidFill>
                  <a:schemeClr val="tx1"/>
                </a:solidFill>
              </a:rPr>
              <a:t> }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accent2"/>
                </a:solidFill>
              </a:rPr>
              <a:t>.parallax-</a:t>
            </a:r>
            <a:r>
              <a:rPr lang="en-US" dirty="0" err="1">
                <a:solidFill>
                  <a:schemeClr val="accent2"/>
                </a:solidFill>
              </a:rPr>
              <a:t>img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{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	position: relative;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	background-attachment: fixed;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  	background-position: center;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  	background-repeat: no-repeat;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  	background-size: cover; </a:t>
            </a:r>
            <a:r>
              <a:rPr lang="en-US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1C75B0-A9C3-FC40-B328-4BF5B9C314AD}"/>
              </a:ext>
            </a:extLst>
          </p:cNvPr>
          <p:cNvSpPr txBox="1"/>
          <p:nvPr/>
        </p:nvSpPr>
        <p:spPr>
          <a:xfrm>
            <a:off x="286222" y="1469229"/>
            <a:ext cx="7797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use per cents to set the height, set body &amp; html heights to 100% for reference.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E4DC0A-1064-AC4E-9095-22A60FE700D0}"/>
              </a:ext>
            </a:extLst>
          </p:cNvPr>
          <p:cNvSpPr/>
          <p:nvPr/>
        </p:nvSpPr>
        <p:spPr>
          <a:xfrm>
            <a:off x="343573" y="5199891"/>
            <a:ext cx="11356057" cy="7085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class=parallax-</a:t>
            </a:r>
            <a:r>
              <a:rPr lang="en-US" dirty="0" err="1">
                <a:solidFill>
                  <a:schemeClr val="accent2"/>
                </a:solidFill>
              </a:rPr>
              <a:t>img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style='background-image: </a:t>
            </a:r>
            <a:r>
              <a:rPr lang="en-US" dirty="0" err="1">
                <a:solidFill>
                  <a:srgbClr val="00B050"/>
                </a:solidFill>
              </a:rPr>
              <a:t>url</a:t>
            </a:r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dirty="0" err="1">
                <a:solidFill>
                  <a:srgbClr val="00B050"/>
                </a:solidFill>
              </a:rPr>
              <a:t>pittsburgh.png</a:t>
            </a:r>
            <a:r>
              <a:rPr lang="en-US" dirty="0">
                <a:solidFill>
                  <a:srgbClr val="00B050"/>
                </a:solidFill>
              </a:rPr>
              <a:t>); height: 100%;'</a:t>
            </a:r>
            <a:r>
              <a:rPr lang="en-US" dirty="0">
                <a:solidFill>
                  <a:schemeClr val="tx1"/>
                </a:solidFill>
              </a:rPr>
              <a:t>&gt;&lt;/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1EB4C4-22DA-D042-B399-6D00332934F8}"/>
              </a:ext>
            </a:extLst>
          </p:cNvPr>
          <p:cNvSpPr txBox="1"/>
          <p:nvPr/>
        </p:nvSpPr>
        <p:spPr>
          <a:xfrm>
            <a:off x="286222" y="4829546"/>
            <a:ext cx="6455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Adds a div with image </a:t>
            </a:r>
            <a:r>
              <a:rPr lang="en-US" dirty="0" err="1"/>
              <a:t>pittsburgh.png</a:t>
            </a:r>
            <a:r>
              <a:rPr lang="en-US" dirty="0"/>
              <a:t> and shows 100% of its height.</a:t>
            </a:r>
          </a:p>
        </p:txBody>
      </p:sp>
    </p:spTree>
    <p:extLst>
      <p:ext uri="{BB962C8B-B14F-4D97-AF65-F5344CB8AC3E}">
        <p14:creationId xmlns:p14="http://schemas.microsoft.com/office/powerpoint/2010/main" val="2667394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Single 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1C75B0-A9C3-FC40-B328-4BF5B9C314AD}"/>
              </a:ext>
            </a:extLst>
          </p:cNvPr>
          <p:cNvSpPr txBox="1"/>
          <p:nvPr/>
        </p:nvSpPr>
        <p:spPr>
          <a:xfrm>
            <a:off x="286222" y="2341718"/>
            <a:ext cx="4788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add </a:t>
            </a:r>
            <a:r>
              <a:rPr lang="en-US" dirty="0" err="1"/>
              <a:t>divs</a:t>
            </a:r>
            <a:r>
              <a:rPr lang="en-US" dirty="0"/>
              <a:t> with text following parallax images: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E4DC0A-1064-AC4E-9095-22A60FE700D0}"/>
              </a:ext>
            </a:extLst>
          </p:cNvPr>
          <p:cNvSpPr/>
          <p:nvPr/>
        </p:nvSpPr>
        <p:spPr>
          <a:xfrm>
            <a:off x="343573" y="2736072"/>
            <a:ext cx="11356057" cy="1773783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class=parallax-</a:t>
            </a:r>
            <a:r>
              <a:rPr lang="en-US" dirty="0" err="1">
                <a:solidFill>
                  <a:schemeClr val="accent2"/>
                </a:solidFill>
              </a:rPr>
              <a:t>img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style='background-image: </a:t>
            </a:r>
            <a:r>
              <a:rPr lang="en-US" dirty="0" err="1">
                <a:solidFill>
                  <a:srgbClr val="00B050"/>
                </a:solidFill>
              </a:rPr>
              <a:t>url</a:t>
            </a:r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dirty="0" err="1">
                <a:solidFill>
                  <a:srgbClr val="00B050"/>
                </a:solidFill>
              </a:rPr>
              <a:t>pittsburgh.png</a:t>
            </a:r>
            <a:r>
              <a:rPr lang="en-US" dirty="0">
                <a:solidFill>
                  <a:srgbClr val="00B050"/>
                </a:solidFill>
              </a:rPr>
              <a:t>); height: 100%;'</a:t>
            </a:r>
            <a:r>
              <a:rPr lang="en-US" dirty="0">
                <a:solidFill>
                  <a:schemeClr val="tx1"/>
                </a:solidFill>
              </a:rPr>
              <a:t>&gt;&lt;/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class=content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    	&lt;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class=title</a:t>
            </a:r>
            <a:r>
              <a:rPr lang="en-US" dirty="0">
                <a:solidFill>
                  <a:schemeClr val="tx1"/>
                </a:solidFill>
              </a:rPr>
              <a:t>&gt;Lorem Ipsum&lt;/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    	&lt;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>
                <a:solidFill>
                  <a:schemeClr val="tx1"/>
                </a:solidFill>
              </a:rPr>
              <a:t>&gt; Lorem ipsum dolor sit </a:t>
            </a:r>
            <a:r>
              <a:rPr lang="en-US" dirty="0" err="1">
                <a:solidFill>
                  <a:schemeClr val="tx1"/>
                </a:solidFill>
              </a:rPr>
              <a:t>amet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consectetur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adipiscing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elit</a:t>
            </a:r>
            <a:r>
              <a:rPr lang="en-US" dirty="0">
                <a:solidFill>
                  <a:schemeClr val="tx1"/>
                </a:solidFill>
              </a:rPr>
              <a:t>. Morbi et </a:t>
            </a:r>
            <a:r>
              <a:rPr lang="en-US" dirty="0" err="1">
                <a:solidFill>
                  <a:schemeClr val="tx1"/>
                </a:solidFill>
              </a:rPr>
              <a:t>elit</a:t>
            </a:r>
            <a:r>
              <a:rPr lang="en-US" dirty="0">
                <a:solidFill>
                  <a:schemeClr val="tx1"/>
                </a:solidFill>
              </a:rPr>
              <a:t> sit </a:t>
            </a:r>
            <a:r>
              <a:rPr lang="en-US" dirty="0" err="1">
                <a:solidFill>
                  <a:schemeClr val="tx1"/>
                </a:solidFill>
              </a:rPr>
              <a:t>ame</a:t>
            </a:r>
            <a:r>
              <a:rPr lang="en-US" dirty="0">
                <a:solidFill>
                  <a:schemeClr val="tx1"/>
                </a:solidFill>
              </a:rPr>
              <a:t>.&lt;/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473311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72138" y="324906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What is Parallax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Single Parallax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Multi-Level Parallax</a:t>
            </a:r>
          </a:p>
        </p:txBody>
      </p:sp>
    </p:spTree>
    <p:extLst>
      <p:ext uri="{BB962C8B-B14F-4D97-AF65-F5344CB8AC3E}">
        <p14:creationId xmlns:p14="http://schemas.microsoft.com/office/powerpoint/2010/main" val="278408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3776743" y="10633"/>
            <a:ext cx="477019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Multi-Level 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464B6B3-2B1B-104B-AC2A-594019D10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259" y="1760531"/>
            <a:ext cx="9777977" cy="46294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5B77EA-E834-1342-BC01-A0B98CB716BB}"/>
              </a:ext>
            </a:extLst>
          </p:cNvPr>
          <p:cNvSpPr txBox="1"/>
          <p:nvPr/>
        </p:nvSpPr>
        <p:spPr>
          <a:xfrm>
            <a:off x="1561743" y="1202432"/>
            <a:ext cx="9079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Sometimes we want to have different images appear as we scroll down.</a:t>
            </a:r>
          </a:p>
        </p:txBody>
      </p:sp>
    </p:spTree>
    <p:extLst>
      <p:ext uri="{BB962C8B-B14F-4D97-AF65-F5344CB8AC3E}">
        <p14:creationId xmlns:p14="http://schemas.microsoft.com/office/powerpoint/2010/main" val="2368484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01C75B0-A9C3-FC40-B328-4BF5B9C314AD}"/>
              </a:ext>
            </a:extLst>
          </p:cNvPr>
          <p:cNvSpPr txBox="1"/>
          <p:nvPr/>
        </p:nvSpPr>
        <p:spPr>
          <a:xfrm>
            <a:off x="286222" y="2051356"/>
            <a:ext cx="9175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Uses the same parallax-</a:t>
            </a:r>
            <a:r>
              <a:rPr lang="en-US" dirty="0" err="1"/>
              <a:t>img</a:t>
            </a:r>
            <a:r>
              <a:rPr lang="en-US" dirty="0"/>
              <a:t> class. Just need to change </a:t>
            </a:r>
            <a:r>
              <a:rPr lang="en-US" i="1" dirty="0"/>
              <a:t>background-image</a:t>
            </a:r>
            <a:r>
              <a:rPr lang="en-US" dirty="0"/>
              <a:t> and </a:t>
            </a:r>
            <a:r>
              <a:rPr lang="en-US" i="1" dirty="0"/>
              <a:t>height</a:t>
            </a:r>
            <a:r>
              <a:rPr lang="en-US" dirty="0"/>
              <a:t> properties.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E4DC0A-1064-AC4E-9095-22A60FE700D0}"/>
              </a:ext>
            </a:extLst>
          </p:cNvPr>
          <p:cNvSpPr/>
          <p:nvPr/>
        </p:nvSpPr>
        <p:spPr>
          <a:xfrm>
            <a:off x="343573" y="2445710"/>
            <a:ext cx="11356057" cy="228140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class=parallax-</a:t>
            </a:r>
            <a:r>
              <a:rPr lang="en-US" dirty="0" err="1">
                <a:solidFill>
                  <a:schemeClr val="accent2"/>
                </a:solidFill>
              </a:rPr>
              <a:t>img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style='background-image: </a:t>
            </a:r>
            <a:r>
              <a:rPr lang="en-US" dirty="0" err="1">
                <a:solidFill>
                  <a:srgbClr val="00B050"/>
                </a:solidFill>
              </a:rPr>
              <a:t>url</a:t>
            </a:r>
            <a:r>
              <a:rPr lang="en-US" dirty="0">
                <a:solidFill>
                  <a:srgbClr val="00B050"/>
                </a:solidFill>
              </a:rPr>
              <a:t>(CMU-01.png); height: 500px;'</a:t>
            </a:r>
            <a:r>
              <a:rPr lang="en-US" dirty="0">
                <a:solidFill>
                  <a:schemeClr val="tx1"/>
                </a:solidFill>
              </a:rPr>
              <a:t>&gt;&lt;/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class=content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    	&lt;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class=title</a:t>
            </a:r>
            <a:r>
              <a:rPr lang="en-US" dirty="0">
                <a:solidFill>
                  <a:schemeClr val="tx1"/>
                </a:solidFill>
              </a:rPr>
              <a:t>&gt;Lorem Ipsum&lt;/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    	&lt;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>
                <a:solidFill>
                  <a:schemeClr val="tx1"/>
                </a:solidFill>
              </a:rPr>
              <a:t>&gt; Lorem ipsum dolor sit </a:t>
            </a:r>
            <a:r>
              <a:rPr lang="en-US" dirty="0" err="1">
                <a:solidFill>
                  <a:schemeClr val="tx1"/>
                </a:solidFill>
              </a:rPr>
              <a:t>amet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consectetur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adipiscing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elit</a:t>
            </a:r>
            <a:r>
              <a:rPr lang="en-US" dirty="0">
                <a:solidFill>
                  <a:schemeClr val="tx1"/>
                </a:solidFill>
              </a:rPr>
              <a:t>. Morbi et </a:t>
            </a:r>
            <a:r>
              <a:rPr lang="en-US" dirty="0" err="1">
                <a:solidFill>
                  <a:schemeClr val="tx1"/>
                </a:solidFill>
              </a:rPr>
              <a:t>elit</a:t>
            </a:r>
            <a:r>
              <a:rPr lang="en-US" dirty="0">
                <a:solidFill>
                  <a:schemeClr val="tx1"/>
                </a:solidFill>
              </a:rPr>
              <a:t> sit </a:t>
            </a:r>
            <a:r>
              <a:rPr lang="en-US" dirty="0" err="1">
                <a:solidFill>
                  <a:schemeClr val="tx1"/>
                </a:solidFill>
              </a:rPr>
              <a:t>ame</a:t>
            </a:r>
            <a:r>
              <a:rPr lang="en-US" dirty="0">
                <a:solidFill>
                  <a:schemeClr val="tx1"/>
                </a:solidFill>
              </a:rPr>
              <a:t>.&lt;/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&lt;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accent2"/>
                </a:solidFill>
              </a:rPr>
              <a:t>class=parallax-</a:t>
            </a:r>
            <a:r>
              <a:rPr lang="en-US" dirty="0" err="1">
                <a:solidFill>
                  <a:schemeClr val="accent2"/>
                </a:solidFill>
              </a:rPr>
              <a:t>img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style='background-image: </a:t>
            </a:r>
            <a:r>
              <a:rPr lang="en-US" dirty="0" err="1">
                <a:solidFill>
                  <a:srgbClr val="00B050"/>
                </a:solidFill>
              </a:rPr>
              <a:t>url</a:t>
            </a:r>
            <a:r>
              <a:rPr lang="en-US" dirty="0">
                <a:solidFill>
                  <a:srgbClr val="00B050"/>
                </a:solidFill>
              </a:rPr>
              <a:t>(CMU-02.png); height: 250px;'</a:t>
            </a:r>
            <a:r>
              <a:rPr lang="en-US" dirty="0">
                <a:solidFill>
                  <a:schemeClr val="tx1"/>
                </a:solidFill>
              </a:rPr>
              <a:t>&gt;&lt;/</a:t>
            </a:r>
            <a:r>
              <a:rPr lang="en-US" dirty="0">
                <a:solidFill>
                  <a:srgbClr val="FF0000"/>
                </a:solidFill>
              </a:rPr>
              <a:t>div</a:t>
            </a:r>
            <a:r>
              <a:rPr lang="en-US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89C5A6-8D0B-4047-86BA-A6B9FBC26382}"/>
              </a:ext>
            </a:extLst>
          </p:cNvPr>
          <p:cNvSpPr txBox="1"/>
          <p:nvPr/>
        </p:nvSpPr>
        <p:spPr>
          <a:xfrm>
            <a:off x="286222" y="4841448"/>
            <a:ext cx="705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images are background-size: cover; so make sure they are high res!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9B0995-C6CB-B145-A82C-750966136DEA}"/>
              </a:ext>
            </a:extLst>
          </p:cNvPr>
          <p:cNvSpPr txBox="1"/>
          <p:nvPr/>
        </p:nvSpPr>
        <p:spPr>
          <a:xfrm>
            <a:off x="3776743" y="10633"/>
            <a:ext cx="477019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Multi-Level Parallax</a:t>
            </a:r>
          </a:p>
        </p:txBody>
      </p:sp>
    </p:spTree>
    <p:extLst>
      <p:ext uri="{BB962C8B-B14F-4D97-AF65-F5344CB8AC3E}">
        <p14:creationId xmlns:p14="http://schemas.microsoft.com/office/powerpoint/2010/main" val="949460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02F6A3-A78C-8740-9D5D-72ACA7086EE6}"/>
              </a:ext>
            </a:extLst>
          </p:cNvPr>
          <p:cNvSpPr txBox="1"/>
          <p:nvPr/>
        </p:nvSpPr>
        <p:spPr>
          <a:xfrm>
            <a:off x="536954" y="1318963"/>
            <a:ext cx="10579395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Implement single or multi-level parallax as introduction to site.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Replace static images with parallax.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C9015D-552E-364C-9990-ABBA60B6F4FA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Homework Ideas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359242C-2BAB-1D46-86D4-44BD91B54098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014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E96AE-E09B-40E0-8966-5104069C1F43}"/>
              </a:ext>
            </a:extLst>
          </p:cNvPr>
          <p:cNvSpPr txBox="1"/>
          <p:nvPr/>
        </p:nvSpPr>
        <p:spPr>
          <a:xfrm>
            <a:off x="4490305" y="3105834"/>
            <a:ext cx="3211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340621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72138" y="324906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What is Parallax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Single Parallax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Multi-Level Parallax</a:t>
            </a:r>
          </a:p>
        </p:txBody>
      </p:sp>
    </p:spTree>
    <p:extLst>
      <p:ext uri="{BB962C8B-B14F-4D97-AF65-F5344CB8AC3E}">
        <p14:creationId xmlns:p14="http://schemas.microsoft.com/office/powerpoint/2010/main" val="1644525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DA341FF-7337-4447-A4A9-B65A16A8AFFE}"/>
              </a:ext>
            </a:extLst>
          </p:cNvPr>
          <p:cNvSpPr/>
          <p:nvPr/>
        </p:nvSpPr>
        <p:spPr>
          <a:xfrm>
            <a:off x="586425" y="1396929"/>
            <a:ext cx="10792047" cy="21649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i="1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CCD366-705A-D741-8024-6CA675F56C03}"/>
              </a:ext>
            </a:extLst>
          </p:cNvPr>
          <p:cNvSpPr txBox="1"/>
          <p:nvPr/>
        </p:nvSpPr>
        <p:spPr>
          <a:xfrm>
            <a:off x="1477379" y="1335345"/>
            <a:ext cx="8444135" cy="2652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000" i="1" dirty="0"/>
              <a:t>par · al · lax </a:t>
            </a:r>
          </a:p>
          <a:p>
            <a:pPr>
              <a:lnSpc>
                <a:spcPct val="150000"/>
              </a:lnSpc>
            </a:pPr>
            <a:r>
              <a:rPr lang="en-US" i="1" dirty="0">
                <a:solidFill>
                  <a:schemeClr val="bg2">
                    <a:lumMod val="50000"/>
                  </a:schemeClr>
                </a:solidFill>
              </a:rPr>
              <a:t>noun</a:t>
            </a:r>
          </a:p>
          <a:p>
            <a:pPr>
              <a:lnSpc>
                <a:spcPct val="150000"/>
              </a:lnSpc>
            </a:pPr>
            <a:r>
              <a:rPr lang="en-US" dirty="0"/>
              <a:t>The effect whereby the position or direction of an object appears to differ when viewed from different positions, e.g., through the viewfinder and the lens of a camera.</a:t>
            </a:r>
            <a:endParaRPr lang="en-US" sz="3000" i="1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810911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67169D77-636B-2043-BD6D-F93C696E37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7" r="7" b="21301"/>
          <a:stretch/>
        </p:blipFill>
        <p:spPr>
          <a:xfrm>
            <a:off x="1845459" y="1253430"/>
            <a:ext cx="8632767" cy="45383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D0CDAC9-345D-0340-AEC7-25E132DF2E5B}"/>
              </a:ext>
            </a:extLst>
          </p:cNvPr>
          <p:cNvSpPr txBox="1"/>
          <p:nvPr/>
        </p:nvSpPr>
        <p:spPr>
          <a:xfrm>
            <a:off x="3282979" y="5830515"/>
            <a:ext cx="8444135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In a car ride, which moves faster: trees or mountains?</a:t>
            </a:r>
          </a:p>
        </p:txBody>
      </p:sp>
    </p:spTree>
    <p:extLst>
      <p:ext uri="{BB962C8B-B14F-4D97-AF65-F5344CB8AC3E}">
        <p14:creationId xmlns:p14="http://schemas.microsoft.com/office/powerpoint/2010/main" val="619570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D0CDAC9-345D-0340-AEC7-25E132DF2E5B}"/>
              </a:ext>
            </a:extLst>
          </p:cNvPr>
          <p:cNvSpPr txBox="1"/>
          <p:nvPr/>
        </p:nvSpPr>
        <p:spPr>
          <a:xfrm>
            <a:off x="7432950" y="1410915"/>
            <a:ext cx="43135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As we move from Viewpoint A to Viewpoint B, foreground objects move more rapidly while background objects appear stationary.</a:t>
            </a:r>
          </a:p>
          <a:p>
            <a:endParaRPr lang="en-US" sz="2000" dirty="0"/>
          </a:p>
          <a:p>
            <a:r>
              <a:rPr lang="en-US" sz="2000" dirty="0"/>
              <a:t>Our minds work the opposite: seeing the star move faster relative to us makes us think the star is a foreground element.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DD86FC-940D-AF49-A0B8-8959CD4BD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83140"/>
            <a:ext cx="6806279" cy="490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334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D0CDAC9-345D-0340-AEC7-25E132DF2E5B}"/>
              </a:ext>
            </a:extLst>
          </p:cNvPr>
          <p:cNvSpPr txBox="1"/>
          <p:nvPr/>
        </p:nvSpPr>
        <p:spPr>
          <a:xfrm>
            <a:off x="2357149" y="5463332"/>
            <a:ext cx="73730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Essence of Scene Animations: Foreground layers have higher speeds than background layers.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A86A78-FB13-504B-B9CE-6F18A3480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431" y="1163514"/>
            <a:ext cx="7377723" cy="414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147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72138" y="324906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What is Parallax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Single Parallax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Multi-Level Parallax</a:t>
            </a:r>
          </a:p>
        </p:txBody>
      </p:sp>
    </p:spTree>
    <p:extLst>
      <p:ext uri="{BB962C8B-B14F-4D97-AF65-F5344CB8AC3E}">
        <p14:creationId xmlns:p14="http://schemas.microsoft.com/office/powerpoint/2010/main" val="2204225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Single 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E25DDF6-D73B-FC47-A497-C97E503CF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27" y="1512277"/>
            <a:ext cx="11812542" cy="488852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F3C13A6-B859-BA40-87D7-99A479171856}"/>
              </a:ext>
            </a:extLst>
          </p:cNvPr>
          <p:cNvSpPr/>
          <p:nvPr/>
        </p:nvSpPr>
        <p:spPr>
          <a:xfrm>
            <a:off x="210027" y="1512277"/>
            <a:ext cx="11812542" cy="2444261"/>
          </a:xfrm>
          <a:prstGeom prst="rect">
            <a:avLst/>
          </a:prstGeom>
          <a:solidFill>
            <a:srgbClr val="4472C4">
              <a:alpha val="14902"/>
            </a:srgbClr>
          </a:solidFill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F6B317-E114-014B-B5D4-89FBCC87F637}"/>
              </a:ext>
            </a:extLst>
          </p:cNvPr>
          <p:cNvSpPr/>
          <p:nvPr/>
        </p:nvSpPr>
        <p:spPr>
          <a:xfrm>
            <a:off x="210027" y="3957646"/>
            <a:ext cx="11812542" cy="2444261"/>
          </a:xfrm>
          <a:prstGeom prst="rect">
            <a:avLst/>
          </a:prstGeom>
          <a:solidFill>
            <a:srgbClr val="ED7D31">
              <a:alpha val="14902"/>
            </a:srgbClr>
          </a:solidFill>
          <a:ln w="76200">
            <a:solidFill>
              <a:srgbClr val="ED7D3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230B5E-A70A-024B-94FD-F3BEB7638541}"/>
              </a:ext>
            </a:extLst>
          </p:cNvPr>
          <p:cNvSpPr txBox="1"/>
          <p:nvPr/>
        </p:nvSpPr>
        <p:spPr>
          <a:xfrm>
            <a:off x="304799" y="3523674"/>
            <a:ext cx="3855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Relative div with fixed background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14783F-7C6E-3D4D-AF19-2DF14F2D245B}"/>
              </a:ext>
            </a:extLst>
          </p:cNvPr>
          <p:cNvSpPr txBox="1"/>
          <p:nvPr/>
        </p:nvSpPr>
        <p:spPr>
          <a:xfrm>
            <a:off x="304799" y="4070067"/>
            <a:ext cx="3293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Relative div with text/images</a:t>
            </a:r>
          </a:p>
        </p:txBody>
      </p:sp>
    </p:spTree>
    <p:extLst>
      <p:ext uri="{BB962C8B-B14F-4D97-AF65-F5344CB8AC3E}">
        <p14:creationId xmlns:p14="http://schemas.microsoft.com/office/powerpoint/2010/main" val="3734766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13 | Parallax Scrolling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0102D-7801-5740-8ECF-B54D06E9F1EA}"/>
              </a:ext>
            </a:extLst>
          </p:cNvPr>
          <p:cNvSpPr txBox="1"/>
          <p:nvPr/>
        </p:nvSpPr>
        <p:spPr>
          <a:xfrm>
            <a:off x="4221401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Single Parallax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6ED5A1-C2B9-0946-81D8-FEC995F80ADC}"/>
              </a:ext>
            </a:extLst>
          </p:cNvPr>
          <p:cNvCxnSpPr>
            <a:cxnSpLocks/>
          </p:cNvCxnSpPr>
          <p:nvPr/>
        </p:nvCxnSpPr>
        <p:spPr>
          <a:xfrm>
            <a:off x="5930248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2E4DFB8-D84C-9342-966A-AD0483EBD197}"/>
              </a:ext>
            </a:extLst>
          </p:cNvPr>
          <p:cNvSpPr txBox="1"/>
          <p:nvPr/>
        </p:nvSpPr>
        <p:spPr>
          <a:xfrm>
            <a:off x="2775152" y="1416530"/>
            <a:ext cx="7201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Why is this Parallax?</a:t>
            </a:r>
          </a:p>
          <a:p>
            <a:endParaRPr lang="en-US" dirty="0"/>
          </a:p>
          <a:p>
            <a:r>
              <a:rPr lang="en-US" dirty="0"/>
              <a:t>The background is moving so slowly as if it is not moving at all! (It’s fixed).</a:t>
            </a:r>
          </a:p>
          <a:p>
            <a:r>
              <a:rPr lang="en-US" dirty="0"/>
              <a:t>The foreground moves (scrolls) regularly.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AF41292-EEE2-D34C-B185-70419A121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977" y="2713252"/>
            <a:ext cx="8910527" cy="368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212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1434</TotalTime>
  <Words>734</Words>
  <Application>Microsoft Macintosh PowerPoint</Application>
  <PresentationFormat>Widescreen</PresentationFormat>
  <Paragraphs>123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Office Theme</vt:lpstr>
      <vt:lpstr>Special Topics: Parallax Scrolling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odadfar</dc:creator>
  <cp:lastModifiedBy>odadfar</cp:lastModifiedBy>
  <cp:revision>136</cp:revision>
  <dcterms:created xsi:type="dcterms:W3CDTF">2018-12-16T14:37:10Z</dcterms:created>
  <dcterms:modified xsi:type="dcterms:W3CDTF">2019-01-06T23:38:16Z</dcterms:modified>
</cp:coreProperties>
</file>

<file path=docProps/thumbnail.jpeg>
</file>